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DF2CB"/>
    <a:srgbClr val="FCE9A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697" autoAdjust="0"/>
    <p:restoredTop sz="91501" autoAdjust="0"/>
  </p:normalViewPr>
  <p:slideViewPr>
    <p:cSldViewPr>
      <p:cViewPr>
        <p:scale>
          <a:sx n="50" d="100"/>
          <a:sy n="50" d="100"/>
        </p:scale>
        <p:origin x="-219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8122-C2EB-4CA0-BF2D-45D33D040A9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97D2-7179-4FA3-AFBF-46128BB681D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A4D4E-7A23-457D-B20F-F5D23BE755F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C1FD32-BE64-42C0-8E2D-075277CA8CB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F58F2-7742-4793-ADD5-22C131716DC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A705B-B48A-40E8-B6F3-2A443D735AE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57E9A-D6CB-4694-AE9D-97BABD81FB5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CB85A-A977-406C-852C-9C752397C3F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A400-19EF-4A5F-AD8B-3F542C1D4DD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0FA7-3F5D-4EC1-BD83-142A1F3714E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3ED6F-1FF8-40AF-A7C5-55DE25A27AC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6EF-6F90-4B1F-970F-68CE034A31D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5644FB-6A56-4ADF-AEEC-A30B9E42CEFA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9144000" cy="1470025"/>
          </a:xfrm>
        </p:spPr>
        <p:txBody>
          <a:bodyPr/>
          <a:lstStyle/>
          <a:p>
            <a:r>
              <a:rPr lang="th-TH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การค้นหาค่า</a:t>
            </a:r>
            <a:r>
              <a:rPr lang="en-US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UPC" pitchFamily="18" charset="-34"/>
              </a:rPr>
              <a:t>Impact Factor</a:t>
            </a:r>
            <a:r>
              <a:rPr lang="en-US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UPC" pitchFamily="18" charset="-34"/>
              </a:rPr>
              <a:t> </a:t>
            </a:r>
            <a:r>
              <a:rPr lang="th-TH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ของวารสาร  </a:t>
            </a:r>
            <a:br>
              <a:rPr lang="th-TH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h-TH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ในฐานข้อมูล</a:t>
            </a:r>
            <a:r>
              <a:rPr lang="en-US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ISI</a:t>
            </a:r>
            <a:r>
              <a:rPr lang="th-TH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8063"/>
            <a:ext cx="8713788" cy="4464050"/>
          </a:xfrm>
        </p:spPr>
        <p:txBody>
          <a:bodyPr/>
          <a:lstStyle/>
          <a:p>
            <a:pPr algn="thaiDist">
              <a:lnSpc>
                <a:spcPct val="80000"/>
              </a:lnSpc>
            </a:pPr>
            <a:r>
              <a:rPr lang="th-TH" sz="3600"/>
              <a:t>	วารสารระดับนานาชาติที่มีคุณภาพสูงและได้รับการยอมรับในวงวิชาการจะปรากฎชื่อวารสารในฐานข้อมูล</a:t>
            </a:r>
            <a:r>
              <a:rPr lang="en-US" sz="3600"/>
              <a:t> </a:t>
            </a:r>
            <a:r>
              <a:rPr lang="en-US" sz="3000"/>
              <a:t>ISI</a:t>
            </a:r>
            <a:r>
              <a:rPr lang="en-US" sz="3600" b="1"/>
              <a:t> </a:t>
            </a:r>
            <a:r>
              <a:rPr lang="th-TH" sz="3600"/>
              <a:t>ซึ่งสำนักงานกองทุนสนับสนุนการวิจัย (สกว.) ใช้เป็นฐานข้อมูลมาตรฐานในการประเมินคุณภาพบทความจากผลงานวิจัย หากท่านต้องการสืบค้นเพื่อนำมาใช้อ้างอิงก็สามารถเข้าไปสืบค้นได้โดยไม่เสียค่าใช้จ่ายแต่อย่างใด  วิธีการค้นหามี 10 ขั้นตอนง่าย ๆ ดังนี้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4392613" y="3716338"/>
            <a:ext cx="4716462" cy="1296987"/>
            <a:chOff x="2767" y="2341"/>
            <a:chExt cx="2971" cy="817"/>
          </a:xfrm>
        </p:grpSpPr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3052" y="2341"/>
              <a:ext cx="781" cy="1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2546" name="Group 18"/>
            <p:cNvGrpSpPr>
              <a:grpSpLocks/>
            </p:cNvGrpSpPr>
            <p:nvPr/>
          </p:nvGrpSpPr>
          <p:grpSpPr bwMode="auto">
            <a:xfrm>
              <a:off x="2767" y="2478"/>
              <a:ext cx="2971" cy="680"/>
              <a:chOff x="2963" y="2432"/>
              <a:chExt cx="2946" cy="680"/>
            </a:xfrm>
          </p:grpSpPr>
          <p:sp>
            <p:nvSpPr>
              <p:cNvPr id="22543" name="Text Box 15"/>
              <p:cNvSpPr txBox="1">
                <a:spLocks noChangeArrowheads="1"/>
              </p:cNvSpPr>
              <p:nvPr/>
            </p:nvSpPr>
            <p:spPr bwMode="auto">
              <a:xfrm>
                <a:off x="2971" y="2478"/>
                <a:ext cx="2938" cy="634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>
                    <a:latin typeface="Angsana New" pitchFamily="18" charset="-34"/>
                  </a:rPr>
                  <a:t>         </a:t>
                </a:r>
                <a:r>
                  <a:rPr lang="th-TH" sz="2000"/>
                  <a:t>หากไม่แน่ใจในการสะกดชื่อวารสาร สามารถดูรายชื่อวารสาร  </a:t>
                </a:r>
              </a:p>
              <a:p>
                <a:pPr marL="533400" indent="-533400"/>
                <a:r>
                  <a:rPr lang="th-TH" sz="2000"/>
                  <a:t>     ทั้งหมดในฐานข้อมูลวารสาร ISI ได้ โดย Click บน   </a:t>
                </a:r>
              </a:p>
              <a:p>
                <a:pPr marL="533400" indent="-533400"/>
                <a:r>
                  <a:rPr lang="th-TH" sz="2000"/>
                  <a:t>     </a:t>
                </a:r>
                <a:r>
                  <a:rPr lang="th-TH" sz="1700" b="1">
                    <a:solidFill>
                      <a:srgbClr val="0000FF"/>
                    </a:solidFill>
                  </a:rPr>
                  <a:t>View list of Full Journal Titles</a:t>
                </a:r>
              </a:p>
            </p:txBody>
          </p:sp>
          <p:sp>
            <p:nvSpPr>
              <p:cNvPr id="22545" name="Text Box 17"/>
              <p:cNvSpPr txBox="1">
                <a:spLocks noChangeArrowheads="1"/>
              </p:cNvSpPr>
              <p:nvPr/>
            </p:nvSpPr>
            <p:spPr bwMode="auto">
              <a:xfrm>
                <a:off x="2963" y="2432"/>
                <a:ext cx="280" cy="27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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395288" y="212725"/>
            <a:ext cx="6415087" cy="2206625"/>
            <a:chOff x="249" y="134"/>
            <a:chExt cx="4041" cy="1390"/>
          </a:xfrm>
        </p:grpSpPr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49" y="134"/>
              <a:ext cx="1043" cy="7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6636" name="Group 12"/>
            <p:cNvGrpSpPr>
              <a:grpSpLocks/>
            </p:cNvGrpSpPr>
            <p:nvPr/>
          </p:nvGrpSpPr>
          <p:grpSpPr bwMode="auto">
            <a:xfrm>
              <a:off x="1292" y="845"/>
              <a:ext cx="2998" cy="679"/>
              <a:chOff x="2762" y="2478"/>
              <a:chExt cx="2998" cy="679"/>
            </a:xfrm>
          </p:grpSpPr>
          <p:sp>
            <p:nvSpPr>
              <p:cNvPr id="26633" name="Text Box 9"/>
              <p:cNvSpPr txBox="1">
                <a:spLocks noChangeArrowheads="1"/>
              </p:cNvSpPr>
              <p:nvPr/>
            </p:nvSpPr>
            <p:spPr bwMode="auto">
              <a:xfrm>
                <a:off x="2797" y="2523"/>
                <a:ext cx="2963" cy="634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>
                    <a:latin typeface="Angsana New" pitchFamily="18" charset="-34"/>
                  </a:rPr>
                  <a:t>         </a:t>
                </a:r>
                <a:r>
                  <a:rPr lang="th-TH" sz="2000"/>
                  <a:t>เมื่อหน้าจอแสดงรายชื่อวารสารทั้งหมดแล้ว </a:t>
                </a:r>
              </a:p>
              <a:p>
                <a:pPr marL="533400" indent="-533400"/>
                <a:r>
                  <a:rPr lang="th-TH" sz="2000"/>
                  <a:t>     สามารถค้นหาคำที่ต้องการได้โดย</a:t>
                </a:r>
                <a:r>
                  <a:rPr lang="en-US" sz="2000"/>
                  <a:t> </a:t>
                </a:r>
                <a:r>
                  <a:rPr lang="en-US" sz="1700"/>
                  <a:t>Click</a:t>
                </a:r>
                <a:r>
                  <a:rPr lang="en-US" sz="2000"/>
                  <a:t> </a:t>
                </a:r>
                <a:r>
                  <a:rPr lang="th-TH" sz="2000"/>
                  <a:t>ที่เมนูบาร์ด้านบน  </a:t>
                </a:r>
              </a:p>
              <a:p>
                <a:pPr marL="533400" indent="-533400"/>
                <a:r>
                  <a:rPr lang="th-TH" sz="2000"/>
                  <a:t>     ของ</a:t>
                </a:r>
                <a:r>
                  <a:rPr lang="en-US" sz="2000"/>
                  <a:t> </a:t>
                </a:r>
                <a:r>
                  <a:rPr lang="en-US" sz="1700"/>
                  <a:t>Internet</a:t>
                </a:r>
                <a:r>
                  <a:rPr lang="en-US" sz="2000"/>
                  <a:t> </a:t>
                </a:r>
                <a:r>
                  <a:rPr lang="en-US" sz="1700"/>
                  <a:t>Explorer</a:t>
                </a:r>
                <a:r>
                  <a:rPr lang="en-US" sz="2000"/>
                  <a:t> </a:t>
                </a:r>
                <a:r>
                  <a:rPr lang="th-TH" sz="2000"/>
                  <a:t>ที่</a:t>
                </a:r>
                <a:r>
                  <a:rPr lang="en-US" sz="2000"/>
                  <a:t> </a:t>
                </a:r>
                <a:r>
                  <a:rPr lang="en-US" sz="1700" b="1">
                    <a:solidFill>
                      <a:srgbClr val="0000FF"/>
                    </a:solidFill>
                  </a:rPr>
                  <a:t>Edit / Find</a:t>
                </a:r>
                <a:r>
                  <a:rPr lang="en-US" sz="2000"/>
                  <a:t> </a:t>
                </a:r>
                <a:endParaRPr lang="th-TH"/>
              </a:p>
            </p:txBody>
          </p:sp>
          <p:sp>
            <p:nvSpPr>
              <p:cNvPr id="26635" name="Text Box 11"/>
              <p:cNvSpPr txBox="1">
                <a:spLocks noChangeArrowheads="1"/>
              </p:cNvSpPr>
              <p:nvPr/>
            </p:nvSpPr>
            <p:spPr bwMode="auto">
              <a:xfrm>
                <a:off x="2762" y="2478"/>
                <a:ext cx="390" cy="37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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2987675" y="3357563"/>
            <a:ext cx="4968875" cy="2879725"/>
            <a:chOff x="1882" y="2115"/>
            <a:chExt cx="3130" cy="1814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927" y="2115"/>
              <a:ext cx="1996" cy="77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1882" y="2866"/>
              <a:ext cx="3130" cy="1063"/>
              <a:chOff x="2762" y="2478"/>
              <a:chExt cx="2998" cy="1063"/>
            </a:xfrm>
          </p:grpSpPr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>
                <a:off x="2797" y="2523"/>
                <a:ext cx="2963" cy="1018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/>
                  <a:t>     พิมพ์คำที่ต้องการค้นหาแล้ว</a:t>
                </a:r>
                <a:r>
                  <a:rPr lang="en-US" sz="2000"/>
                  <a:t> </a:t>
                </a:r>
                <a:r>
                  <a:rPr lang="en-US" sz="1700"/>
                  <a:t>Click</a:t>
                </a:r>
                <a:r>
                  <a:rPr lang="en-US" sz="2000"/>
                  <a:t> </a:t>
                </a:r>
                <a:r>
                  <a:rPr lang="th-TH" sz="2000"/>
                  <a:t>ที่ปุ่ม</a:t>
                </a:r>
                <a:r>
                  <a:rPr lang="en-US" sz="2000"/>
                  <a:t> </a:t>
                </a:r>
                <a:r>
                  <a:rPr lang="en-US" sz="1700"/>
                  <a:t>Find Next</a:t>
                </a:r>
                <a:r>
                  <a:rPr lang="en-US" sz="2000"/>
                  <a:t> </a:t>
                </a:r>
                <a:r>
                  <a:rPr lang="th-TH" sz="2000"/>
                  <a:t>ก็จะหา </a:t>
                </a:r>
              </a:p>
              <a:p>
                <a:pPr marL="533400" indent="-533400"/>
                <a:r>
                  <a:rPr lang="th-TH" sz="2000"/>
                  <a:t>     ชื่อวารสารที่มีคำที่ต้องการนี้ไปเรื่อย ๆ จนพบวารสารที่ต้องการ </a:t>
                </a:r>
              </a:p>
              <a:p>
                <a:pPr marL="533400" indent="-533400"/>
                <a:r>
                  <a:rPr lang="th-TH" sz="2000"/>
                  <a:t>     จากนั้นใช้เมาส์ลากบนชื่อวารสารให้เป็นแถบสีทั้งหมด แล้วกด</a:t>
                </a:r>
              </a:p>
              <a:p>
                <a:pPr marL="533400" indent="-533400"/>
                <a:r>
                  <a:rPr lang="th-TH" sz="2000"/>
                  <a:t>     ปุ่ม</a:t>
                </a:r>
                <a:r>
                  <a:rPr lang="en-US" sz="2000"/>
                  <a:t> </a:t>
                </a:r>
                <a:r>
                  <a:rPr lang="en-US" sz="1700"/>
                  <a:t>Ctrl + C</a:t>
                </a:r>
                <a:r>
                  <a:rPr lang="en-US" sz="2000"/>
                  <a:t> </a:t>
                </a:r>
                <a:r>
                  <a:rPr lang="th-TH" sz="2000"/>
                  <a:t>เพื่อ</a:t>
                </a:r>
                <a:r>
                  <a:rPr lang="en-US" sz="2000"/>
                  <a:t> </a:t>
                </a:r>
                <a:r>
                  <a:rPr lang="en-US" sz="1700"/>
                  <a:t>Copy</a:t>
                </a:r>
                <a:r>
                  <a:rPr lang="en-US" sz="2000"/>
                  <a:t> </a:t>
                </a:r>
                <a:r>
                  <a:rPr lang="th-TH" sz="2000"/>
                  <a:t>แล้ว</a:t>
                </a:r>
                <a:r>
                  <a:rPr lang="en-US" sz="2000"/>
                  <a:t> </a:t>
                </a:r>
                <a:r>
                  <a:rPr lang="en-US" sz="1700"/>
                  <a:t>Click</a:t>
                </a:r>
                <a:r>
                  <a:rPr lang="en-US" sz="2000"/>
                  <a:t> </a:t>
                </a:r>
                <a:r>
                  <a:rPr lang="th-TH" sz="2000"/>
                  <a:t>ที่ปุ่ม</a:t>
                </a:r>
                <a:r>
                  <a:rPr lang="en-US" sz="2000"/>
                  <a:t> </a:t>
                </a:r>
                <a:r>
                  <a:rPr lang="en-US" sz="1700"/>
                  <a:t>BACK</a:t>
                </a:r>
                <a:r>
                  <a:rPr lang="en-US" sz="2000"/>
                  <a:t> </a:t>
                </a:r>
                <a:r>
                  <a:rPr lang="th-TH" sz="2000"/>
                  <a:t>ของ</a:t>
                </a:r>
                <a:r>
                  <a:rPr lang="en-US" sz="2000"/>
                  <a:t> </a:t>
                </a:r>
              </a:p>
              <a:p>
                <a:pPr marL="533400" indent="-533400"/>
                <a:r>
                  <a:rPr lang="en-US" sz="2000"/>
                  <a:t>     </a:t>
                </a:r>
                <a:r>
                  <a:rPr lang="en-US" sz="1700"/>
                  <a:t>Internet Explorer</a:t>
                </a:r>
                <a:r>
                  <a:rPr lang="en-US" sz="2000"/>
                  <a:t> </a:t>
                </a:r>
                <a:r>
                  <a:rPr lang="th-TH" sz="2000"/>
                  <a:t>เพื่อกลับไปสืบค้นต่อ</a:t>
                </a:r>
              </a:p>
            </p:txBody>
          </p:sp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2762" y="2478"/>
                <a:ext cx="390" cy="37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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3367088" y="3548063"/>
            <a:ext cx="5021262" cy="1554162"/>
            <a:chOff x="2121" y="2235"/>
            <a:chExt cx="3163" cy="979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121" y="2235"/>
              <a:ext cx="1599" cy="1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0728" name="Group 8"/>
            <p:cNvGrpSpPr>
              <a:grpSpLocks/>
            </p:cNvGrpSpPr>
            <p:nvPr/>
          </p:nvGrpSpPr>
          <p:grpSpPr bwMode="auto">
            <a:xfrm>
              <a:off x="2971" y="2343"/>
              <a:ext cx="2313" cy="871"/>
              <a:chOff x="2762" y="2478"/>
              <a:chExt cx="2998" cy="871"/>
            </a:xfrm>
          </p:grpSpPr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2797" y="2523"/>
                <a:ext cx="2963" cy="826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/>
                  <a:t>     วางเมาส์ในช่องค้นหาแล้วกดปุ่ม</a:t>
                </a:r>
                <a:r>
                  <a:rPr lang="en-US" sz="2000"/>
                  <a:t> </a:t>
                </a:r>
                <a:r>
                  <a:rPr lang="en-US" sz="1700"/>
                  <a:t>Ctrl + V</a:t>
                </a:r>
                <a:r>
                  <a:rPr lang="en-US" sz="2000"/>
                  <a:t> </a:t>
                </a:r>
                <a:endParaRPr lang="th-TH" sz="2000"/>
              </a:p>
              <a:p>
                <a:pPr marL="533400" indent="-533400"/>
                <a:r>
                  <a:rPr lang="th-TH" sz="2000"/>
                  <a:t>     เพื่อ</a:t>
                </a:r>
                <a:r>
                  <a:rPr lang="en-US" sz="2000"/>
                  <a:t> </a:t>
                </a:r>
                <a:r>
                  <a:rPr lang="en-US" sz="1700"/>
                  <a:t>Paste</a:t>
                </a:r>
                <a:r>
                  <a:rPr lang="en-US" sz="2000"/>
                  <a:t> </a:t>
                </a:r>
                <a:r>
                  <a:rPr lang="th-TH" sz="2000"/>
                  <a:t>แล้วกด</a:t>
                </a:r>
                <a:r>
                  <a:rPr lang="en-US" sz="2000"/>
                  <a:t> </a:t>
                </a:r>
                <a:r>
                  <a:rPr lang="en-US" sz="1700"/>
                  <a:t>Enter</a:t>
                </a:r>
                <a:r>
                  <a:rPr lang="en-US" sz="2000"/>
                  <a:t> </a:t>
                </a:r>
                <a:r>
                  <a:rPr lang="th-TH" sz="2000"/>
                  <a:t>หรือ</a:t>
                </a:r>
                <a:r>
                  <a:rPr lang="en-US" sz="2000"/>
                  <a:t> </a:t>
                </a:r>
                <a:r>
                  <a:rPr lang="en-US" sz="1700"/>
                  <a:t>Click</a:t>
                </a:r>
                <a:r>
                  <a:rPr lang="en-US" sz="2000"/>
                  <a:t> </a:t>
                </a:r>
                <a:endParaRPr lang="th-TH" sz="2000"/>
              </a:p>
              <a:p>
                <a:pPr marL="533400" indent="-533400"/>
                <a:r>
                  <a:rPr lang="th-TH" sz="2000"/>
                  <a:t>     ปุ่ม</a:t>
                </a:r>
                <a:r>
                  <a:rPr lang="en-US" sz="2000"/>
                  <a:t> </a:t>
                </a:r>
                <a:r>
                  <a:rPr lang="en-US" sz="1700"/>
                  <a:t>Search</a:t>
                </a:r>
                <a:r>
                  <a:rPr lang="en-US" sz="2000"/>
                  <a:t> </a:t>
                </a:r>
                <a:r>
                  <a:rPr lang="th-TH" sz="2000"/>
                  <a:t>เพื่อสืบค้นค่า </a:t>
                </a:r>
                <a:endParaRPr lang="en-US" sz="2000"/>
              </a:p>
              <a:p>
                <a:pPr marL="533400" indent="-533400"/>
                <a:r>
                  <a:rPr lang="en-US" sz="2000"/>
                  <a:t>     </a:t>
                </a:r>
                <a:r>
                  <a:rPr lang="en-US" sz="1700"/>
                  <a:t>Impact Factor</a:t>
                </a:r>
                <a:r>
                  <a:rPr lang="en-US" sz="2000"/>
                  <a:t> </a:t>
                </a:r>
                <a:r>
                  <a:rPr lang="th-TH" sz="2000"/>
                  <a:t>ของวารสารต่อไป </a:t>
                </a:r>
              </a:p>
            </p:txBody>
          </p: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2762" y="2478"/>
                <a:ext cx="390" cy="37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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j029298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5300" y="979488"/>
            <a:ext cx="5759450" cy="4537075"/>
          </a:xfrm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476625" y="1685925"/>
            <a:ext cx="2300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2000">
                <a:solidFill>
                  <a:schemeClr val="tx2"/>
                </a:solidFill>
              </a:rPr>
              <a:t>จัดทำโดย</a:t>
            </a:r>
          </a:p>
          <a:p>
            <a:pPr algn="ctr"/>
            <a:r>
              <a:rPr lang="th-TH" sz="2000">
                <a:solidFill>
                  <a:schemeClr val="tx2"/>
                </a:solidFill>
              </a:rPr>
              <a:t>สายงานประเมินผลและเผยแพร่</a:t>
            </a:r>
            <a:br>
              <a:rPr lang="th-TH" sz="2000">
                <a:solidFill>
                  <a:schemeClr val="tx2"/>
                </a:solidFill>
              </a:rPr>
            </a:br>
            <a:r>
              <a:rPr lang="th-TH" sz="2000">
                <a:solidFill>
                  <a:schemeClr val="tx2"/>
                </a:solidFill>
              </a:rPr>
              <a:t>ส่วนส่งเสริมและพัฒนาวิจัย</a:t>
            </a:r>
            <a:br>
              <a:rPr lang="th-TH" sz="2000">
                <a:solidFill>
                  <a:schemeClr val="tx2"/>
                </a:solidFill>
              </a:rPr>
            </a:br>
            <a:r>
              <a:rPr lang="th-TH" sz="2000">
                <a:solidFill>
                  <a:schemeClr val="tx2"/>
                </a:solidFill>
              </a:rPr>
              <a:t>สำนักบริหารวิชาการ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5875"/>
            <a:ext cx="9153525" cy="6864350"/>
          </a:xfrm>
          <a:noFill/>
          <a:ln/>
        </p:spPr>
      </p:pic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396875" y="752475"/>
            <a:ext cx="8351838" cy="1074738"/>
            <a:chOff x="250" y="474"/>
            <a:chExt cx="5261" cy="677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250" y="474"/>
              <a:ext cx="5261" cy="677"/>
              <a:chOff x="250" y="474"/>
              <a:chExt cx="5261" cy="677"/>
            </a:xfrm>
          </p:grpSpPr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250" y="474"/>
                <a:ext cx="4580" cy="17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1247" y="709"/>
                <a:ext cx="4264" cy="442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/>
                  <a:t>     เข้าฐานข้อมูลวารสาร </a:t>
                </a:r>
                <a:r>
                  <a:rPr lang="th-TH" sz="1700"/>
                  <a:t>ISI</a:t>
                </a:r>
                <a:r>
                  <a:rPr lang="th-TH" sz="2000"/>
                  <a:t> โดยพิมพ์ </a:t>
                </a:r>
                <a:r>
                  <a:rPr lang="th-TH" sz="2000">
                    <a:solidFill>
                      <a:srgbClr val="0000FF"/>
                    </a:solidFill>
                  </a:rPr>
                  <a:t>http://isi1.isiknowledge.com/</a:t>
                </a:r>
              </a:p>
              <a:p>
                <a:pPr marL="533400" indent="-533400"/>
                <a:r>
                  <a:rPr lang="th-TH" sz="2000"/>
                  <a:t>ที่ </a:t>
                </a:r>
                <a:r>
                  <a:rPr lang="th-TH" sz="1700"/>
                  <a:t>Address</a:t>
                </a:r>
                <a:r>
                  <a:rPr lang="th-TH" sz="2000"/>
                  <a:t> ของ </a:t>
                </a:r>
                <a:r>
                  <a:rPr lang="th-TH" sz="1700"/>
                  <a:t>Internet Explorer</a:t>
                </a:r>
              </a:p>
            </p:txBody>
          </p:sp>
        </p:grp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247" y="663"/>
              <a:ext cx="363" cy="352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ngsana New" pitchFamily="18" charset="-34"/>
                  <a:sym typeface="Wingdings 2" pitchFamily="18" charset="2"/>
                </a:rPr>
                <a:t></a:t>
              </a:r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5875"/>
            <a:ext cx="9153525" cy="6864350"/>
          </a:xfrm>
          <a:noFill/>
          <a:ln/>
        </p:spPr>
      </p:pic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3851275" y="2997200"/>
            <a:ext cx="4897438" cy="1368425"/>
            <a:chOff x="2426" y="1888"/>
            <a:chExt cx="3085" cy="862"/>
          </a:xfrm>
        </p:grpSpPr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2426" y="1888"/>
              <a:ext cx="3085" cy="824"/>
              <a:chOff x="2426" y="1888"/>
              <a:chExt cx="3085" cy="824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2426" y="1888"/>
                <a:ext cx="1497" cy="49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21" name="Text Box 5"/>
              <p:cNvSpPr txBox="1">
                <a:spLocks noChangeArrowheads="1"/>
              </p:cNvSpPr>
              <p:nvPr/>
            </p:nvSpPr>
            <p:spPr bwMode="auto">
              <a:xfrm>
                <a:off x="2426" y="2462"/>
                <a:ext cx="3085" cy="250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>
                    <a:latin typeface="Angsana New" pitchFamily="18" charset="-34"/>
                  </a:rPr>
                  <a:t>        จากนั้นให้</a:t>
                </a:r>
                <a:r>
                  <a:rPr lang="en-US" sz="2000">
                    <a:latin typeface="Angsana New" pitchFamily="18" charset="-34"/>
                  </a:rPr>
                  <a:t> </a:t>
                </a:r>
                <a:r>
                  <a:rPr lang="en-US" sz="1700"/>
                  <a:t>Click</a:t>
                </a:r>
                <a:r>
                  <a:rPr lang="en-US" sz="2000">
                    <a:latin typeface="Angsana New" pitchFamily="18" charset="-34"/>
                  </a:rPr>
                  <a:t> </a:t>
                </a:r>
                <a:r>
                  <a:rPr lang="th-TH" sz="2000">
                    <a:latin typeface="Angsana New" pitchFamily="18" charset="-34"/>
                  </a:rPr>
                  <a:t>ที่หัวข้อ </a:t>
                </a:r>
                <a:r>
                  <a:rPr lang="en-US" sz="1700" b="1">
                    <a:solidFill>
                      <a:srgbClr val="0000FF"/>
                    </a:solidFill>
                  </a:rPr>
                  <a:t>Journal Citation Reports</a:t>
                </a:r>
                <a:r>
                  <a:rPr lang="th-TH" sz="1700"/>
                  <a:t> </a:t>
                </a:r>
              </a:p>
            </p:txBody>
          </p:sp>
        </p:grp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426" y="2420"/>
              <a:ext cx="427" cy="3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ngsana New" pitchFamily="18" charset="-34"/>
                  <a:sym typeface="Wingdings 2" pitchFamily="18" charset="2"/>
                </a:rPr>
                <a:t></a:t>
              </a:r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2763"/>
          </a:xfrm>
          <a:noFill/>
          <a:ln/>
        </p:spPr>
      </p:pic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1331913" y="2998788"/>
            <a:ext cx="2787650" cy="1516062"/>
            <a:chOff x="839" y="1931"/>
            <a:chExt cx="1756" cy="955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859" y="2205"/>
              <a:ext cx="1723" cy="6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839" y="1931"/>
              <a:ext cx="1756" cy="250"/>
            </a:xfrm>
            <a:prstGeom prst="rect">
              <a:avLst/>
            </a:prstGeom>
            <a:solidFill>
              <a:srgbClr val="FDF2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3400" indent="-533400"/>
              <a:r>
                <a:rPr lang="th-TH" sz="2000">
                  <a:latin typeface="Angsana New" pitchFamily="18" charset="-34"/>
                </a:rPr>
                <a:t>เลือกใช้ประเภทฐานข้อมูลและปีค.ศ.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4135438" y="2997200"/>
            <a:ext cx="3576637" cy="1516063"/>
            <a:chOff x="2605" y="1930"/>
            <a:chExt cx="2253" cy="955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2605" y="2204"/>
              <a:ext cx="2192" cy="6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608" y="1930"/>
              <a:ext cx="2250" cy="250"/>
            </a:xfrm>
            <a:prstGeom prst="rect">
              <a:avLst/>
            </a:prstGeom>
            <a:solidFill>
              <a:srgbClr val="FDF2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3400" indent="-533400"/>
              <a:r>
                <a:rPr lang="th-TH" sz="2000"/>
                <a:t>เลือกวิธีการสืบค้น</a:t>
              </a:r>
            </a:p>
          </p:txBody>
        </p:sp>
      </p:grp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4837113" y="4508500"/>
            <a:ext cx="3911600" cy="1384300"/>
            <a:chOff x="3047" y="2840"/>
            <a:chExt cx="2282" cy="872"/>
          </a:xfrm>
        </p:grpSpPr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061" y="2886"/>
              <a:ext cx="2268" cy="826"/>
            </a:xfrm>
            <a:prstGeom prst="rect">
              <a:avLst/>
            </a:prstGeom>
            <a:solidFill>
              <a:srgbClr val="FDF2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3400" indent="-533400"/>
              <a:r>
                <a:rPr lang="th-TH" sz="2000"/>
                <a:t>     ทำการเลือกฐานข้อมูล ปีค.ศ. และวิธีการสืบค้น </a:t>
              </a:r>
            </a:p>
            <a:p>
              <a:pPr marL="533400" indent="-533400"/>
              <a:r>
                <a:rPr lang="th-TH" sz="2000"/>
                <a:t>     ซึ่งหากต้องการสืบค้นตามกลุ่มของวารสารให้    </a:t>
              </a:r>
            </a:p>
            <a:p>
              <a:pPr marL="533400" indent="-533400"/>
              <a:r>
                <a:rPr lang="th-TH" sz="2000"/>
                <a:t>     เลือก </a:t>
              </a:r>
              <a:r>
                <a:rPr lang="th-TH" sz="1700" b="1">
                  <a:solidFill>
                    <a:srgbClr val="0000FF"/>
                  </a:solidFill>
                </a:rPr>
                <a:t>Subject Category </a:t>
              </a:r>
            </a:p>
            <a:p>
              <a:pPr marL="533400" indent="-533400"/>
              <a:r>
                <a:rPr lang="th-TH" sz="1700" b="1">
                  <a:solidFill>
                    <a:srgbClr val="0000FF"/>
                  </a:solidFill>
                </a:rPr>
                <a:t>      </a:t>
              </a:r>
              <a:r>
                <a:rPr lang="th-TH" sz="2000"/>
                <a:t>แล้วกดปุ่ม </a:t>
              </a:r>
              <a:r>
                <a:rPr lang="en-US" sz="1700"/>
                <a:t>SUBMIT</a:t>
              </a:r>
              <a:endParaRPr lang="th-TH" sz="1700"/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3047" y="2840"/>
              <a:ext cx="332" cy="2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ngsana New" pitchFamily="18" charset="-34"/>
                  <a:sym typeface="Wingdings 2" pitchFamily="18" charset="2"/>
                </a:rPr>
                <a:t></a:t>
              </a:r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4067175" y="3040063"/>
            <a:ext cx="4537075" cy="2170112"/>
            <a:chOff x="2562" y="1915"/>
            <a:chExt cx="2858" cy="1367"/>
          </a:xfrm>
        </p:grpSpPr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2562" y="1915"/>
              <a:ext cx="2314" cy="8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3243" y="2795"/>
              <a:ext cx="2177" cy="487"/>
              <a:chOff x="2653" y="3113"/>
              <a:chExt cx="2177" cy="487"/>
            </a:xfrm>
          </p:grpSpPr>
          <p:sp>
            <p:nvSpPr>
              <p:cNvPr id="12296" name="Text Box 8"/>
              <p:cNvSpPr txBox="1">
                <a:spLocks noChangeArrowheads="1"/>
              </p:cNvSpPr>
              <p:nvPr/>
            </p:nvSpPr>
            <p:spPr bwMode="auto">
              <a:xfrm>
                <a:off x="2675" y="3158"/>
                <a:ext cx="2155" cy="442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>
                    <a:latin typeface="Angsana New" pitchFamily="18" charset="-34"/>
                  </a:rPr>
                  <a:t>        </a:t>
                </a:r>
                <a:r>
                  <a:rPr lang="th-TH" sz="2000"/>
                  <a:t>เลือก</a:t>
                </a:r>
                <a:r>
                  <a:rPr lang="en-US" sz="2000"/>
                  <a:t> </a:t>
                </a:r>
                <a:r>
                  <a:rPr lang="en-US" sz="1700"/>
                  <a:t>Subject Category</a:t>
                </a:r>
                <a:r>
                  <a:rPr lang="en-US" sz="2000"/>
                  <a:t> </a:t>
                </a:r>
                <a:r>
                  <a:rPr lang="th-TH" sz="2000"/>
                  <a:t>ที่ต้องการ</a:t>
                </a:r>
              </a:p>
              <a:p>
                <a:pPr marL="533400" indent="-533400"/>
                <a:r>
                  <a:rPr lang="th-TH" sz="2000"/>
                  <a:t>     แล้วกดปุ่ม </a:t>
                </a:r>
                <a:r>
                  <a:rPr lang="en-US" sz="1700"/>
                  <a:t>SUBMIT</a:t>
                </a:r>
                <a:endParaRPr lang="th-TH"/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2653" y="3113"/>
                <a:ext cx="272" cy="22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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3563938" y="1557338"/>
            <a:ext cx="3816350" cy="735012"/>
            <a:chOff x="3243" y="2060"/>
            <a:chExt cx="2404" cy="463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265" y="2081"/>
              <a:ext cx="2382" cy="442"/>
            </a:xfrm>
            <a:prstGeom prst="rect">
              <a:avLst/>
            </a:prstGeom>
            <a:solidFill>
              <a:srgbClr val="FDF2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3400" indent="-533400"/>
              <a:r>
                <a:rPr lang="th-TH" sz="2000">
                  <a:latin typeface="Angsana New" pitchFamily="18" charset="-34"/>
                </a:rPr>
                <a:t>        </a:t>
              </a:r>
              <a:r>
                <a:rPr lang="th-TH" sz="2000"/>
                <a:t>หน้าจอจะแสดงวารสารทั้งหมดใน</a:t>
              </a:r>
              <a:r>
                <a:rPr lang="en-US" sz="2000"/>
                <a:t> </a:t>
              </a:r>
              <a:r>
                <a:rPr lang="en-US" sz="1700"/>
                <a:t>Category</a:t>
              </a:r>
              <a:r>
                <a:rPr lang="th-TH" sz="2000"/>
                <a:t>  </a:t>
              </a:r>
            </a:p>
            <a:p>
              <a:pPr marL="533400" indent="-533400"/>
              <a:r>
                <a:rPr lang="th-TH" sz="2000"/>
                <a:t>     เช่น</a:t>
              </a:r>
              <a:r>
                <a:rPr lang="en-US" sz="2000"/>
                <a:t> </a:t>
              </a:r>
              <a:r>
                <a:rPr lang="en-US" sz="1700"/>
                <a:t>VIROLOGY</a:t>
              </a:r>
              <a:r>
                <a:rPr lang="en-US" sz="2000"/>
                <a:t> </a:t>
              </a:r>
              <a:r>
                <a:rPr lang="th-TH" sz="2000"/>
                <a:t>ที่เลือกไว้ 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243" y="2060"/>
              <a:ext cx="343" cy="3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ngsana New" pitchFamily="18" charset="-34"/>
                  <a:sym typeface="Wingdings 2" pitchFamily="18" charset="2"/>
                </a:rPr>
                <a:t></a:t>
              </a:r>
              <a:endParaRPr lang="th-TH"/>
            </a:p>
          </p:txBody>
        </p:sp>
      </p:grp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5595938" y="3636963"/>
            <a:ext cx="2628900" cy="2998787"/>
            <a:chOff x="3525" y="2291"/>
            <a:chExt cx="1656" cy="1889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3533" y="2568"/>
              <a:ext cx="373" cy="1612"/>
            </a:xfrm>
            <a:prstGeom prst="rect">
              <a:avLst/>
            </a:prstGeom>
            <a:solidFill>
              <a:srgbClr val="FDF2CB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3525" y="2291"/>
              <a:ext cx="1656" cy="250"/>
            </a:xfrm>
            <a:prstGeom prst="rect">
              <a:avLst/>
            </a:prstGeom>
            <a:solidFill>
              <a:srgbClr val="FDF2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3400" indent="-533400"/>
              <a:r>
                <a:rPr lang="th-TH" sz="2000"/>
                <a:t>ค่า </a:t>
              </a:r>
              <a:r>
                <a:rPr lang="en-US" sz="1700"/>
                <a:t>Impact Factor</a:t>
              </a:r>
              <a:r>
                <a:rPr lang="en-US" sz="2000"/>
                <a:t> </a:t>
              </a:r>
              <a:r>
                <a:rPr lang="th-TH" sz="2000"/>
                <a:t>ของวารสาร</a:t>
              </a: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3718" y="246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3390900" y="2708275"/>
            <a:ext cx="5575300" cy="1441450"/>
            <a:chOff x="2136" y="1706"/>
            <a:chExt cx="3512" cy="908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136" y="2478"/>
              <a:ext cx="1587" cy="1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6395" name="Group 11"/>
            <p:cNvGrpSpPr>
              <a:grpSpLocks/>
            </p:cNvGrpSpPr>
            <p:nvPr/>
          </p:nvGrpSpPr>
          <p:grpSpPr bwMode="auto">
            <a:xfrm>
              <a:off x="2426" y="1706"/>
              <a:ext cx="3222" cy="488"/>
              <a:chOff x="2380" y="1434"/>
              <a:chExt cx="3222" cy="488"/>
            </a:xfrm>
          </p:grpSpPr>
          <p:sp>
            <p:nvSpPr>
              <p:cNvPr id="16392" name="Text Box 8"/>
              <p:cNvSpPr txBox="1">
                <a:spLocks noChangeArrowheads="1"/>
              </p:cNvSpPr>
              <p:nvPr/>
            </p:nvSpPr>
            <p:spPr bwMode="auto">
              <a:xfrm>
                <a:off x="2381" y="1480"/>
                <a:ext cx="3221" cy="442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/>
                  <a:t>     หากเลือกวิธีสืบค้นแบบ </a:t>
                </a:r>
                <a:r>
                  <a:rPr lang="th-TH" sz="1700" b="1">
                    <a:solidFill>
                      <a:srgbClr val="0000FF"/>
                    </a:solidFill>
                  </a:rPr>
                  <a:t>Search for Specific Journal</a:t>
                </a:r>
                <a:r>
                  <a:rPr lang="th-TH" sz="2000">
                    <a:solidFill>
                      <a:srgbClr val="0000FF"/>
                    </a:solidFill>
                  </a:rPr>
                  <a:t> </a:t>
                </a:r>
              </a:p>
              <a:p>
                <a:pPr marL="533400" indent="-533400"/>
                <a:r>
                  <a:rPr lang="th-TH" sz="2000"/>
                  <a:t>     จะให้ใส่ชื่อวารสาร แล้วกด </a:t>
                </a:r>
                <a:r>
                  <a:rPr lang="th-TH" sz="1700"/>
                  <a:t>Enter</a:t>
                </a:r>
                <a:r>
                  <a:rPr lang="th-TH" sz="2000"/>
                  <a:t> หรือ </a:t>
                </a:r>
                <a:r>
                  <a:rPr lang="th-TH" sz="1700"/>
                  <a:t>click</a:t>
                </a:r>
                <a:r>
                  <a:rPr lang="th-TH" sz="2000"/>
                  <a:t> ปุ่ม </a:t>
                </a:r>
                <a:r>
                  <a:rPr lang="th-TH" sz="1700"/>
                  <a:t>SEARCH</a:t>
                </a:r>
              </a:p>
            </p:txBody>
          </p:sp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2380" y="1434"/>
                <a:ext cx="319" cy="2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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3779838" y="2563813"/>
            <a:ext cx="4824412" cy="735012"/>
            <a:chOff x="2472" y="1616"/>
            <a:chExt cx="2404" cy="463"/>
          </a:xfrm>
        </p:grpSpPr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494" y="1637"/>
              <a:ext cx="2382" cy="442"/>
            </a:xfrm>
            <a:prstGeom prst="rect">
              <a:avLst/>
            </a:prstGeom>
            <a:solidFill>
              <a:srgbClr val="FDF2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33400" indent="-533400"/>
              <a:r>
                <a:rPr lang="th-TH" sz="2000">
                  <a:latin typeface="Angsana New" pitchFamily="18" charset="-34"/>
                </a:rPr>
                <a:t>         </a:t>
              </a:r>
              <a:r>
                <a:rPr lang="th-TH" sz="2000"/>
                <a:t>แสดงข้อมูลวารสาร</a:t>
              </a:r>
              <a:r>
                <a:rPr lang="en-US" sz="2000" b="1"/>
                <a:t> </a:t>
              </a:r>
              <a:r>
                <a:rPr lang="en-US" sz="1700" b="1"/>
                <a:t>Journal of Clinical Virology</a:t>
              </a:r>
              <a:r>
                <a:rPr lang="en-US" sz="2000" b="1"/>
                <a:t>    </a:t>
              </a:r>
            </a:p>
            <a:p>
              <a:pPr marL="533400" indent="-533400"/>
              <a:r>
                <a:rPr lang="en-US" sz="2000" b="1"/>
                <a:t>     </a:t>
              </a:r>
              <a:r>
                <a:rPr lang="th-TH" sz="2000"/>
                <a:t>ที่ต้องการ 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2472" y="1616"/>
              <a:ext cx="363" cy="2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ngsana New" pitchFamily="18" charset="-34"/>
                  <a:sym typeface="Wingdings 2" pitchFamily="18" charset="2"/>
                </a:rPr>
                <a:t></a:t>
              </a:r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-14288"/>
            <a:ext cx="9151938" cy="6864351"/>
          </a:xfrm>
          <a:noFill/>
          <a:ln/>
        </p:spPr>
      </p:pic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87313" y="225425"/>
            <a:ext cx="6140450" cy="2466975"/>
            <a:chOff x="55" y="142"/>
            <a:chExt cx="3868" cy="1554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55" y="142"/>
              <a:ext cx="1033" cy="15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1091" y="1188"/>
              <a:ext cx="2832" cy="508"/>
              <a:chOff x="2381" y="1570"/>
              <a:chExt cx="2631" cy="508"/>
            </a:xfrm>
          </p:grpSpPr>
          <p:sp>
            <p:nvSpPr>
              <p:cNvPr id="20488" name="Text Box 8"/>
              <p:cNvSpPr txBox="1">
                <a:spLocks noChangeArrowheads="1"/>
              </p:cNvSpPr>
              <p:nvPr/>
            </p:nvSpPr>
            <p:spPr bwMode="auto">
              <a:xfrm>
                <a:off x="2409" y="1636"/>
                <a:ext cx="2603" cy="442"/>
              </a:xfrm>
              <a:prstGeom prst="rect">
                <a:avLst/>
              </a:prstGeom>
              <a:solidFill>
                <a:srgbClr val="FDF2C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33400" indent="-533400"/>
                <a:r>
                  <a:rPr lang="th-TH" sz="2000">
                    <a:latin typeface="Angsana New" pitchFamily="18" charset="-34"/>
                  </a:rPr>
                  <a:t>       สั่งพิมพ์หน้าจอนี้ โดย </a:t>
                </a:r>
                <a:r>
                  <a:rPr lang="th-TH" sz="1700"/>
                  <a:t>Click</a:t>
                </a:r>
                <a:r>
                  <a:rPr lang="th-TH" sz="2000">
                    <a:latin typeface="Angsana New" pitchFamily="18" charset="-34"/>
                  </a:rPr>
                  <a:t> เลือกคำสั่งที่เมนูบาร์</a:t>
                </a:r>
              </a:p>
              <a:p>
                <a:pPr marL="533400" indent="-533400"/>
                <a:r>
                  <a:rPr lang="th-TH" sz="2000">
                    <a:latin typeface="Angsana New" pitchFamily="18" charset="-34"/>
                  </a:rPr>
                  <a:t>       ด้านบนของ </a:t>
                </a:r>
                <a:r>
                  <a:rPr lang="th-TH" sz="1700"/>
                  <a:t>Internet Explorer</a:t>
                </a:r>
                <a:r>
                  <a:rPr lang="th-TH" sz="2000">
                    <a:latin typeface="Angsana New" pitchFamily="18" charset="-34"/>
                  </a:rPr>
                  <a:t> ที่ </a:t>
                </a:r>
                <a:r>
                  <a:rPr lang="th-TH" sz="2000" b="1">
                    <a:solidFill>
                      <a:srgbClr val="0000FF"/>
                    </a:solidFill>
                  </a:rPr>
                  <a:t>File / Print</a:t>
                </a:r>
              </a:p>
            </p:txBody>
          </p:sp>
          <p:sp>
            <p:nvSpPr>
              <p:cNvPr id="20490" name="Text Box 10"/>
              <p:cNvSpPr txBox="1">
                <a:spLocks noChangeArrowheads="1"/>
              </p:cNvSpPr>
              <p:nvPr/>
            </p:nvSpPr>
            <p:spPr bwMode="auto">
              <a:xfrm>
                <a:off x="2381" y="1570"/>
                <a:ext cx="334" cy="32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  <a:sym typeface="Wingdings 2" pitchFamily="18" charset="2"/>
                  </a:rPr>
                  <a:t></a:t>
                </a:r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332</Words>
  <Application>Microsoft Office PowerPoint</Application>
  <PresentationFormat>นำเสนอทางหน้าจอ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9" baseType="lpstr">
      <vt:lpstr>Arial</vt:lpstr>
      <vt:lpstr>Angsana New</vt:lpstr>
      <vt:lpstr>AngsanaUPC</vt:lpstr>
      <vt:lpstr>Wingdings 2</vt:lpstr>
      <vt:lpstr>การออกแบบเริ่มต้น</vt:lpstr>
      <vt:lpstr>การค้นหาค่า Impact Factor ของวารสาร   ในฐานข้อมูล ISI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</vt:vector>
  </TitlesOfParts>
  <Company>สกว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การค้นหาค่า Impact Factor ของวารสาร   ในฐานข้อมูล ISI </dc:title>
  <dc:creator>RESEARCH</dc:creator>
  <cp:lastModifiedBy>Khon Kaen University</cp:lastModifiedBy>
  <cp:revision>29</cp:revision>
  <dcterms:created xsi:type="dcterms:W3CDTF">2005-05-09T04:05:22Z</dcterms:created>
  <dcterms:modified xsi:type="dcterms:W3CDTF">2010-01-31T08:03:51Z</dcterms:modified>
</cp:coreProperties>
</file>